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Gothic A1 Thin Bold" panose="020B0604020202020204" charset="-127"/>
      <p:regular r:id="rId11"/>
    </p:embeddedFont>
    <p:embeddedFont>
      <p:font typeface="Calibri" panose="020F0502020204030204" pitchFamily="34" charset="0"/>
      <p:regular r:id="rId12"/>
      <p:bold r:id="rId13"/>
      <p:italic r:id="rId14"/>
      <p:boldItalic r:id="rId15"/>
    </p:embeddedFont>
    <p:embeddedFont>
      <p:font typeface="DM Sans" panose="020B0604020202020204" charset="0"/>
      <p:regular r:id="rId16"/>
    </p:embeddedFont>
    <p:embeddedFont>
      <p:font typeface="DM Sans Bold" panose="020B0604020202020204" charset="0"/>
      <p:regular r:id="rId17"/>
    </p:embeddedFont>
    <p:embeddedFont>
      <p:font typeface="Inknut Antiqua Light" panose="020B0604020202020204" charset="0"/>
      <p:regular r:id="rId18"/>
    </p:embeddedFont>
    <p:embeddedFont>
      <p:font typeface="Open Sans" panose="020B0604020202020204" charset="0"/>
      <p:regular r:id="rId19"/>
    </p:embeddedFont>
    <p:embeddedFont>
      <p:font typeface="Open Sans Light" panose="020B0604020202020204" charset="0"/>
      <p:regular r:id="rId20"/>
    </p:embeddedFont>
    <p:embeddedFont>
      <p:font typeface="UnifrakturMaguntia"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2" d="100"/>
          <a:sy n="42" d="100"/>
        </p:scale>
        <p:origin x="78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4/23/2021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‹Nr.›</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582696" y="2808246"/>
            <a:ext cx="11122608" cy="4098290"/>
          </a:xfrm>
          <a:prstGeom prst="rect">
            <a:avLst/>
          </a:prstGeom>
        </p:spPr>
        <p:txBody>
          <a:bodyPr lIns="0" tIns="0" rIns="0" bIns="0" rtlCol="0" anchor="t">
            <a:spAutoFit/>
          </a:bodyPr>
          <a:lstStyle/>
          <a:p>
            <a:pPr marL="0" lvl="0" indent="0">
              <a:lnSpc>
                <a:spcPts val="10599"/>
              </a:lnSpc>
            </a:pPr>
            <a:r>
              <a:rPr lang="en-US" sz="10599" spc="-105">
                <a:solidFill>
                  <a:srgbClr val="000000"/>
                </a:solidFill>
                <a:latin typeface="DM Sans Bold"/>
              </a:rPr>
              <a:t>Frühneuzeitliche Geburtsbriefe edieren...</a:t>
            </a:r>
          </a:p>
        </p:txBody>
      </p:sp>
      <p:sp>
        <p:nvSpPr>
          <p:cNvPr id="3" name="TextBox 3"/>
          <p:cNvSpPr txBox="1"/>
          <p:nvPr/>
        </p:nvSpPr>
        <p:spPr>
          <a:xfrm>
            <a:off x="13326257" y="981075"/>
            <a:ext cx="3933043" cy="413385"/>
          </a:xfrm>
          <a:prstGeom prst="rect">
            <a:avLst/>
          </a:prstGeom>
        </p:spPr>
        <p:txBody>
          <a:bodyPr lIns="0" tIns="0" rIns="0" bIns="0" rtlCol="0" anchor="t">
            <a:spAutoFit/>
          </a:bodyPr>
          <a:lstStyle/>
          <a:p>
            <a:pPr marL="0" lvl="0" indent="0" algn="r">
              <a:lnSpc>
                <a:spcPts val="3359"/>
              </a:lnSpc>
              <a:spcBef>
                <a:spcPct val="0"/>
              </a:spcBef>
            </a:pPr>
            <a:r>
              <a:rPr lang="en-US" sz="2400">
                <a:solidFill>
                  <a:srgbClr val="000000"/>
                </a:solidFill>
                <a:latin typeface="DM Sans"/>
              </a:rPr>
              <a:t>APRIL 2021</a:t>
            </a:r>
          </a:p>
        </p:txBody>
      </p:sp>
      <p:sp>
        <p:nvSpPr>
          <p:cNvPr id="4" name="TextBox 4"/>
          <p:cNvSpPr txBox="1"/>
          <p:nvPr/>
        </p:nvSpPr>
        <p:spPr>
          <a:xfrm>
            <a:off x="1028700" y="981075"/>
            <a:ext cx="3933043" cy="413385"/>
          </a:xfrm>
          <a:prstGeom prst="rect">
            <a:avLst/>
          </a:prstGeom>
        </p:spPr>
        <p:txBody>
          <a:bodyPr lIns="0" tIns="0" rIns="0" bIns="0" rtlCol="0" anchor="t">
            <a:spAutoFit/>
          </a:bodyPr>
          <a:lstStyle/>
          <a:p>
            <a:pPr marL="0" lvl="0" indent="0">
              <a:lnSpc>
                <a:spcPts val="3359"/>
              </a:lnSpc>
              <a:spcBef>
                <a:spcPct val="0"/>
              </a:spcBef>
            </a:pPr>
            <a:r>
              <a:rPr lang="en-US" sz="2400">
                <a:solidFill>
                  <a:srgbClr val="000000"/>
                </a:solidFill>
                <a:latin typeface="DM Sans"/>
              </a:rPr>
              <a:t>Monika Barget, IEG MAINZ</a:t>
            </a: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48900" y="4752616"/>
            <a:ext cx="2529033" cy="6439667"/>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60694" y="4752616"/>
            <a:ext cx="2759178" cy="602201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1633" y="2245121"/>
            <a:ext cx="17384733" cy="7639871"/>
            <a:chOff x="0" y="0"/>
            <a:chExt cx="9620467" cy="4227797"/>
          </a:xfrm>
        </p:grpSpPr>
        <p:sp>
          <p:nvSpPr>
            <p:cNvPr id="3" name="Freeform 3"/>
            <p:cNvSpPr/>
            <p:nvPr/>
          </p:nvSpPr>
          <p:spPr>
            <a:xfrm>
              <a:off x="0" y="0"/>
              <a:ext cx="9620467" cy="4227797"/>
            </a:xfrm>
            <a:custGeom>
              <a:avLst/>
              <a:gdLst/>
              <a:ahLst/>
              <a:cxnLst/>
              <a:rect l="l" t="t" r="r" b="b"/>
              <a:pathLst>
                <a:path w="9620467" h="4227797">
                  <a:moveTo>
                    <a:pt x="9496007" y="4227797"/>
                  </a:moveTo>
                  <a:lnTo>
                    <a:pt x="124460" y="4227797"/>
                  </a:lnTo>
                  <a:cubicBezTo>
                    <a:pt x="55880" y="4227797"/>
                    <a:pt x="0" y="4171917"/>
                    <a:pt x="0" y="4103337"/>
                  </a:cubicBezTo>
                  <a:lnTo>
                    <a:pt x="0" y="124460"/>
                  </a:lnTo>
                  <a:cubicBezTo>
                    <a:pt x="0" y="55880"/>
                    <a:pt x="55880" y="0"/>
                    <a:pt x="124460" y="0"/>
                  </a:cubicBezTo>
                  <a:lnTo>
                    <a:pt x="9496007" y="0"/>
                  </a:lnTo>
                  <a:cubicBezTo>
                    <a:pt x="9564587" y="0"/>
                    <a:pt x="9620467" y="55880"/>
                    <a:pt x="9620467" y="124460"/>
                  </a:cubicBezTo>
                  <a:lnTo>
                    <a:pt x="9620467" y="4103337"/>
                  </a:lnTo>
                  <a:cubicBezTo>
                    <a:pt x="9620467" y="4171917"/>
                    <a:pt x="9564587" y="4227797"/>
                    <a:pt x="9496007" y="4227797"/>
                  </a:cubicBezTo>
                  <a:close/>
                </a:path>
              </a:pathLst>
            </a:custGeom>
            <a:solidFill>
              <a:srgbClr val="EDEDED"/>
            </a:solidFill>
          </p:spPr>
        </p:sp>
      </p:grpSp>
      <p:sp>
        <p:nvSpPr>
          <p:cNvPr id="4" name="TextBox 4"/>
          <p:cNvSpPr txBox="1"/>
          <p:nvPr/>
        </p:nvSpPr>
        <p:spPr>
          <a:xfrm>
            <a:off x="718333" y="643773"/>
            <a:ext cx="9729121" cy="933477"/>
          </a:xfrm>
          <a:prstGeom prst="rect">
            <a:avLst/>
          </a:prstGeom>
        </p:spPr>
        <p:txBody>
          <a:bodyPr lIns="0" tIns="0" rIns="0" bIns="0" rtlCol="0" anchor="t">
            <a:spAutoFit/>
          </a:bodyPr>
          <a:lstStyle/>
          <a:p>
            <a:pPr marL="0" lvl="0" indent="0">
              <a:lnSpc>
                <a:spcPts val="7699"/>
              </a:lnSpc>
              <a:spcBef>
                <a:spcPct val="0"/>
              </a:spcBef>
            </a:pPr>
            <a:r>
              <a:rPr lang="en-US" sz="5499" spc="-54">
                <a:solidFill>
                  <a:srgbClr val="000000"/>
                </a:solidFill>
                <a:latin typeface="DM Sans Bold"/>
              </a:rPr>
              <a:t>Was sind "Geburtsbriefe"</a:t>
            </a:r>
            <a:r>
              <a:rPr lang="en-US" sz="5499" u="none" spc="-54">
                <a:solidFill>
                  <a:srgbClr val="000000"/>
                </a:solidFill>
                <a:latin typeface="DM Sans Bold"/>
              </a:rPr>
              <a:t>?</a:t>
            </a: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698513" y="5933272"/>
            <a:ext cx="3339567" cy="5434207"/>
          </a:xfrm>
          <a:prstGeom prst="rect">
            <a:avLst/>
          </a:prstGeom>
        </p:spPr>
      </p:pic>
      <p:sp>
        <p:nvSpPr>
          <p:cNvPr id="6" name="TextBox 6"/>
          <p:cNvSpPr txBox="1"/>
          <p:nvPr/>
        </p:nvSpPr>
        <p:spPr>
          <a:xfrm>
            <a:off x="718333" y="2433433"/>
            <a:ext cx="16540967" cy="8002270"/>
          </a:xfrm>
          <a:prstGeom prst="rect">
            <a:avLst/>
          </a:prstGeom>
        </p:spPr>
        <p:txBody>
          <a:bodyPr lIns="0" tIns="0" rIns="0" bIns="0" rtlCol="0" anchor="t">
            <a:spAutoFit/>
          </a:bodyPr>
          <a:lstStyle/>
          <a:p>
            <a:pPr marL="1079499" lvl="1" indent="-539750">
              <a:lnSpc>
                <a:spcPts val="6999"/>
              </a:lnSpc>
              <a:buFont typeface="Arial"/>
              <a:buChar char="•"/>
            </a:pPr>
            <a:r>
              <a:rPr lang="en-US" sz="5000">
                <a:solidFill>
                  <a:srgbClr val="000000"/>
                </a:solidFill>
                <a:latin typeface="Open Sans"/>
              </a:rPr>
              <a:t>Quellengattung aus der Zeit vor den Personalausweisen</a:t>
            </a:r>
          </a:p>
          <a:p>
            <a:pPr marL="1079499" lvl="1" indent="-539750">
              <a:lnSpc>
                <a:spcPts val="6999"/>
              </a:lnSpc>
              <a:buFont typeface="Arial"/>
              <a:buChar char="•"/>
            </a:pPr>
            <a:r>
              <a:rPr lang="en-US" sz="4999">
                <a:solidFill>
                  <a:srgbClr val="000000"/>
                </a:solidFill>
                <a:latin typeface="Open Sans"/>
              </a:rPr>
              <a:t>Bestätigung der Herkunft (und Ausbildung) von Personen</a:t>
            </a:r>
          </a:p>
          <a:p>
            <a:pPr marL="1079499" lvl="1" indent="-539750">
              <a:lnSpc>
                <a:spcPts val="6999"/>
              </a:lnSpc>
              <a:buFont typeface="Arial"/>
              <a:buChar char="•"/>
            </a:pPr>
            <a:r>
              <a:rPr lang="en-US" sz="4999">
                <a:solidFill>
                  <a:srgbClr val="000000"/>
                </a:solidFill>
                <a:latin typeface="Open Sans"/>
              </a:rPr>
              <a:t>Auskung über Mobilität von Personen</a:t>
            </a:r>
          </a:p>
          <a:p>
            <a:pPr marL="1079499" lvl="1" indent="-539749">
              <a:lnSpc>
                <a:spcPts val="6999"/>
              </a:lnSpc>
              <a:buFont typeface="Arial"/>
              <a:buChar char="•"/>
            </a:pPr>
            <a:r>
              <a:rPr lang="en-US" sz="4999">
                <a:solidFill>
                  <a:srgbClr val="000000"/>
                </a:solidFill>
                <a:latin typeface="Open Sans"/>
              </a:rPr>
              <a:t>Besiegelte Urkunden (teils mit graphischen Elementen)</a:t>
            </a:r>
          </a:p>
          <a:p>
            <a:pPr marL="1079499" lvl="1" indent="-539750">
              <a:lnSpc>
                <a:spcPts val="6999"/>
              </a:lnSpc>
              <a:buFont typeface="Arial"/>
              <a:buChar char="•"/>
            </a:pPr>
            <a:r>
              <a:rPr lang="en-US" sz="4999">
                <a:solidFill>
                  <a:srgbClr val="000000"/>
                </a:solidFill>
                <a:latin typeface="Open Sans"/>
              </a:rPr>
              <a:t>Ausstellung in Landessprachen oder Latein</a:t>
            </a:r>
          </a:p>
          <a:p>
            <a:pPr algn="ctr">
              <a:lnSpc>
                <a:spcPts val="7280"/>
              </a:lnSpc>
            </a:pPr>
            <a:endParaRPr lang="en-US" sz="4999">
              <a:solidFill>
                <a:srgbClr val="000000"/>
              </a:solidFill>
              <a:latin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1132325" y="338735"/>
            <a:ext cx="6583358" cy="8152766"/>
          </a:xfrm>
          <a:prstGeom prst="rect">
            <a:avLst/>
          </a:prstGeom>
        </p:spPr>
      </p:pic>
      <p:pic>
        <p:nvPicPr>
          <p:cNvPr id="3" name="Picture 3"/>
          <p:cNvPicPr>
            <a:picLocks noChangeAspect="1"/>
          </p:cNvPicPr>
          <p:nvPr/>
        </p:nvPicPr>
        <p:blipFill>
          <a:blip r:embed="rId3"/>
          <a:srcRect/>
          <a:stretch>
            <a:fillRect/>
          </a:stretch>
        </p:blipFill>
        <p:spPr>
          <a:xfrm>
            <a:off x="4695049" y="5143500"/>
            <a:ext cx="6794033" cy="4798286"/>
          </a:xfrm>
          <a:prstGeom prst="rect">
            <a:avLst/>
          </a:prstGeom>
        </p:spPr>
      </p:pic>
      <p:grpSp>
        <p:nvGrpSpPr>
          <p:cNvPr id="4" name="Group 4"/>
          <p:cNvGrpSpPr/>
          <p:nvPr/>
        </p:nvGrpSpPr>
        <p:grpSpPr>
          <a:xfrm>
            <a:off x="534493" y="609549"/>
            <a:ext cx="6638016" cy="4533951"/>
            <a:chOff x="0" y="0"/>
            <a:chExt cx="8850688" cy="6045268"/>
          </a:xfrm>
        </p:grpSpPr>
        <p:sp>
          <p:nvSpPr>
            <p:cNvPr id="5" name="TextBox 5"/>
            <p:cNvSpPr txBox="1"/>
            <p:nvPr/>
          </p:nvSpPr>
          <p:spPr>
            <a:xfrm>
              <a:off x="0" y="28575"/>
              <a:ext cx="8850688" cy="3471641"/>
            </a:xfrm>
            <a:prstGeom prst="rect">
              <a:avLst/>
            </a:prstGeom>
          </p:spPr>
          <p:txBody>
            <a:bodyPr lIns="0" tIns="0" rIns="0" bIns="0" rtlCol="0" anchor="t">
              <a:spAutoFit/>
            </a:bodyPr>
            <a:lstStyle/>
            <a:p>
              <a:pPr marL="0" lvl="0" indent="0" algn="l">
                <a:lnSpc>
                  <a:spcPts val="6812"/>
                </a:lnSpc>
              </a:pPr>
              <a:r>
                <a:rPr lang="en-US" sz="5872" spc="-58">
                  <a:solidFill>
                    <a:srgbClr val="000000"/>
                  </a:solidFill>
                  <a:latin typeface="DM Sans Bold"/>
                </a:rPr>
                <a:t>Beispiele für Mainzer Geburts- und Lehrbriefe</a:t>
              </a:r>
            </a:p>
          </p:txBody>
        </p:sp>
        <p:sp>
          <p:nvSpPr>
            <p:cNvPr id="6" name="TextBox 6"/>
            <p:cNvSpPr txBox="1"/>
            <p:nvPr/>
          </p:nvSpPr>
          <p:spPr>
            <a:xfrm>
              <a:off x="0" y="4261825"/>
              <a:ext cx="8850688" cy="1783443"/>
            </a:xfrm>
            <a:prstGeom prst="rect">
              <a:avLst/>
            </a:prstGeom>
          </p:spPr>
          <p:txBody>
            <a:bodyPr lIns="0" tIns="0" rIns="0" bIns="0" rtlCol="0" anchor="t">
              <a:spAutoFit/>
            </a:bodyPr>
            <a:lstStyle/>
            <a:p>
              <a:pPr marL="0" lvl="0" indent="0">
                <a:lnSpc>
                  <a:spcPts val="3587"/>
                </a:lnSpc>
              </a:pPr>
              <a:r>
                <a:rPr lang="en-US" sz="2562">
                  <a:solidFill>
                    <a:srgbClr val="000000"/>
                  </a:solidFill>
                  <a:latin typeface="DM Sans"/>
                </a:rPr>
                <a:t>Das Stadtarchiv besitzt insgesamt rund 2000 Geburtsbriefe. Etwa 200 davon fallen ins 17. und 18. Jahrhundert.</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270999" y="6276408"/>
            <a:ext cx="1899635" cy="3731425"/>
          </a:xfrm>
          <a:prstGeom prst="rect">
            <a:avLst/>
          </a:prstGeom>
        </p:spPr>
      </p:pic>
      <p:pic>
        <p:nvPicPr>
          <p:cNvPr id="3" name="Picture 3"/>
          <p:cNvPicPr>
            <a:picLocks noChangeAspect="1"/>
          </p:cNvPicPr>
          <p:nvPr/>
        </p:nvPicPr>
        <p:blipFill>
          <a:blip r:embed="rId4"/>
          <a:srcRect/>
          <a:stretch>
            <a:fillRect/>
          </a:stretch>
        </p:blipFill>
        <p:spPr>
          <a:xfrm>
            <a:off x="6713520" y="3290160"/>
            <a:ext cx="5864635" cy="6717673"/>
          </a:xfrm>
          <a:prstGeom prst="rect">
            <a:avLst/>
          </a:prstGeom>
        </p:spPr>
      </p:pic>
      <p:grpSp>
        <p:nvGrpSpPr>
          <p:cNvPr id="4" name="Group 4"/>
          <p:cNvGrpSpPr/>
          <p:nvPr/>
        </p:nvGrpSpPr>
        <p:grpSpPr>
          <a:xfrm>
            <a:off x="534493" y="609549"/>
            <a:ext cx="6542605" cy="2717902"/>
            <a:chOff x="0" y="0"/>
            <a:chExt cx="8723474" cy="3623870"/>
          </a:xfrm>
        </p:grpSpPr>
        <p:sp>
          <p:nvSpPr>
            <p:cNvPr id="5" name="TextBox 5"/>
            <p:cNvSpPr txBox="1"/>
            <p:nvPr/>
          </p:nvSpPr>
          <p:spPr>
            <a:xfrm>
              <a:off x="0" y="19050"/>
              <a:ext cx="8723474" cy="2293956"/>
            </a:xfrm>
            <a:prstGeom prst="rect">
              <a:avLst/>
            </a:prstGeom>
          </p:spPr>
          <p:txBody>
            <a:bodyPr lIns="0" tIns="0" rIns="0" bIns="0" rtlCol="0" anchor="t">
              <a:spAutoFit/>
            </a:bodyPr>
            <a:lstStyle/>
            <a:p>
              <a:pPr marL="0" lvl="0" indent="0" algn="l">
                <a:lnSpc>
                  <a:spcPts val="6714"/>
                </a:lnSpc>
              </a:pPr>
              <a:r>
                <a:rPr lang="en-US" sz="5788" spc="-57">
                  <a:solidFill>
                    <a:srgbClr val="000000"/>
                  </a:solidFill>
                  <a:latin typeface="DM Sans Bold"/>
                </a:rPr>
                <a:t>Sprachen und Schriftarten</a:t>
              </a:r>
            </a:p>
          </p:txBody>
        </p:sp>
        <p:sp>
          <p:nvSpPr>
            <p:cNvPr id="6" name="TextBox 6"/>
            <p:cNvSpPr txBox="1"/>
            <p:nvPr/>
          </p:nvSpPr>
          <p:spPr>
            <a:xfrm>
              <a:off x="0" y="3062984"/>
              <a:ext cx="8723474" cy="560886"/>
            </a:xfrm>
            <a:prstGeom prst="rect">
              <a:avLst/>
            </a:prstGeom>
          </p:spPr>
          <p:txBody>
            <a:bodyPr lIns="0" tIns="0" rIns="0" bIns="0" rtlCol="0" anchor="t">
              <a:spAutoFit/>
            </a:bodyPr>
            <a:lstStyle/>
            <a:p>
              <a:pPr marL="0" lvl="0" indent="0">
                <a:lnSpc>
                  <a:spcPts val="3536"/>
                </a:lnSpc>
              </a:pPr>
              <a:endParaRPr/>
            </a:p>
          </p:txBody>
        </p:sp>
      </p:grpSp>
      <p:sp>
        <p:nvSpPr>
          <p:cNvPr id="7" name="TextBox 7"/>
          <p:cNvSpPr txBox="1"/>
          <p:nvPr/>
        </p:nvSpPr>
        <p:spPr>
          <a:xfrm>
            <a:off x="534493" y="4234766"/>
            <a:ext cx="5556346" cy="3357880"/>
          </a:xfrm>
          <a:prstGeom prst="rect">
            <a:avLst/>
          </a:prstGeom>
        </p:spPr>
        <p:txBody>
          <a:bodyPr lIns="0" tIns="0" rIns="0" bIns="0" rtlCol="0" anchor="t">
            <a:spAutoFit/>
          </a:bodyPr>
          <a:lstStyle/>
          <a:p>
            <a:pPr algn="ctr">
              <a:lnSpc>
                <a:spcPts val="5319"/>
              </a:lnSpc>
            </a:pPr>
            <a:r>
              <a:rPr lang="en-US" sz="3799">
                <a:solidFill>
                  <a:srgbClr val="000000"/>
                </a:solidFill>
                <a:latin typeface="Inknut Antiqua Light"/>
              </a:rPr>
              <a:t>Lateinische und Französische Texte sind in Antiqua geschrieben / gedruckt.</a:t>
            </a:r>
          </a:p>
        </p:txBody>
      </p:sp>
      <p:sp>
        <p:nvSpPr>
          <p:cNvPr id="8" name="TextBox 8"/>
          <p:cNvSpPr txBox="1"/>
          <p:nvPr/>
        </p:nvSpPr>
        <p:spPr>
          <a:xfrm>
            <a:off x="6713520" y="888565"/>
            <a:ext cx="5556346" cy="2092325"/>
          </a:xfrm>
          <a:prstGeom prst="rect">
            <a:avLst/>
          </a:prstGeom>
        </p:spPr>
        <p:txBody>
          <a:bodyPr lIns="0" tIns="0" rIns="0" bIns="0" rtlCol="0" anchor="t">
            <a:spAutoFit/>
          </a:bodyPr>
          <a:lstStyle/>
          <a:p>
            <a:pPr algn="ctr">
              <a:lnSpc>
                <a:spcPts val="5319"/>
              </a:lnSpc>
            </a:pPr>
            <a:r>
              <a:rPr lang="en-US" sz="3799">
                <a:solidFill>
                  <a:srgbClr val="000000"/>
                </a:solidFill>
                <a:latin typeface="Gothic A1 Thin Bold"/>
              </a:rPr>
              <a:t>Deutsche Handschriften verwenden die sog. "Kurrentschrift".</a:t>
            </a:r>
          </a:p>
        </p:txBody>
      </p:sp>
      <p:sp>
        <p:nvSpPr>
          <p:cNvPr id="9" name="TextBox 9"/>
          <p:cNvSpPr txBox="1"/>
          <p:nvPr/>
        </p:nvSpPr>
        <p:spPr>
          <a:xfrm>
            <a:off x="13947654" y="2037006"/>
            <a:ext cx="3840746" cy="2476116"/>
          </a:xfrm>
          <a:prstGeom prst="rect">
            <a:avLst/>
          </a:prstGeom>
        </p:spPr>
        <p:txBody>
          <a:bodyPr lIns="0" tIns="0" rIns="0" bIns="0" rtlCol="0" anchor="t">
            <a:spAutoFit/>
          </a:bodyPr>
          <a:lstStyle/>
          <a:p>
            <a:pPr algn="ctr">
              <a:lnSpc>
                <a:spcPts val="6535"/>
              </a:lnSpc>
            </a:pPr>
            <a:r>
              <a:rPr lang="en-US" sz="4667">
                <a:solidFill>
                  <a:srgbClr val="000000"/>
                </a:solidFill>
                <a:latin typeface="UnifrakturMaguntia"/>
              </a:rPr>
              <a:t>Deutsche Drucke</a:t>
            </a:r>
          </a:p>
          <a:p>
            <a:pPr algn="ctr">
              <a:lnSpc>
                <a:spcPts val="6535"/>
              </a:lnSpc>
            </a:pPr>
            <a:r>
              <a:rPr lang="en-US" sz="4667">
                <a:solidFill>
                  <a:srgbClr val="000000"/>
                </a:solidFill>
                <a:latin typeface="UnifrakturMaguntia"/>
              </a:rPr>
              <a:t>verwenden</a:t>
            </a:r>
          </a:p>
          <a:p>
            <a:pPr algn="ctr">
              <a:lnSpc>
                <a:spcPts val="6535"/>
              </a:lnSpc>
            </a:pPr>
            <a:r>
              <a:rPr lang="en-US" sz="4667">
                <a:solidFill>
                  <a:srgbClr val="000000"/>
                </a:solidFill>
                <a:latin typeface="UnifrakturMaguntia"/>
              </a:rPr>
              <a:t> Frakturschrift.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6705057" y="798433"/>
            <a:ext cx="10978736" cy="8714372"/>
          </a:xfrm>
          <a:prstGeom prst="rect">
            <a:avLst/>
          </a:prstGeom>
        </p:spPr>
      </p:pic>
      <p:grpSp>
        <p:nvGrpSpPr>
          <p:cNvPr id="3" name="Group 3"/>
          <p:cNvGrpSpPr/>
          <p:nvPr/>
        </p:nvGrpSpPr>
        <p:grpSpPr>
          <a:xfrm>
            <a:off x="1028700" y="3253970"/>
            <a:ext cx="5164830" cy="5012976"/>
            <a:chOff x="0" y="0"/>
            <a:chExt cx="6886440" cy="6683968"/>
          </a:xfrm>
        </p:grpSpPr>
        <p:sp>
          <p:nvSpPr>
            <p:cNvPr id="4" name="TextBox 4"/>
            <p:cNvSpPr txBox="1"/>
            <p:nvPr/>
          </p:nvSpPr>
          <p:spPr>
            <a:xfrm>
              <a:off x="0" y="28575"/>
              <a:ext cx="6886440" cy="5409863"/>
            </a:xfrm>
            <a:prstGeom prst="rect">
              <a:avLst/>
            </a:prstGeom>
          </p:spPr>
          <p:txBody>
            <a:bodyPr lIns="0" tIns="0" rIns="0" bIns="0" rtlCol="0" anchor="t">
              <a:spAutoFit/>
            </a:bodyPr>
            <a:lstStyle/>
            <a:p>
              <a:pPr marL="0" lvl="0" indent="0" algn="l">
                <a:lnSpc>
                  <a:spcPts val="6379"/>
                </a:lnSpc>
              </a:pPr>
              <a:r>
                <a:rPr lang="en-US" sz="5499" spc="-54">
                  <a:solidFill>
                    <a:srgbClr val="000000"/>
                  </a:solidFill>
                  <a:latin typeface="DM Sans Bold"/>
                </a:rPr>
                <a:t>Beispiel für einen Geburtsbrief in lateinischer Sprache</a:t>
              </a:r>
            </a:p>
          </p:txBody>
        </p:sp>
        <p:sp>
          <p:nvSpPr>
            <p:cNvPr id="5" name="TextBox 5"/>
            <p:cNvSpPr txBox="1"/>
            <p:nvPr/>
          </p:nvSpPr>
          <p:spPr>
            <a:xfrm>
              <a:off x="0" y="6148663"/>
              <a:ext cx="6886440" cy="535305"/>
            </a:xfrm>
            <a:prstGeom prst="rect">
              <a:avLst/>
            </a:prstGeom>
          </p:spPr>
          <p:txBody>
            <a:bodyPr lIns="0" tIns="0" rIns="0" bIns="0" rtlCol="0" anchor="t">
              <a:spAutoFit/>
            </a:bodyPr>
            <a:lstStyle/>
            <a:p>
              <a:pPr marL="0" lvl="0" indent="0">
                <a:lnSpc>
                  <a:spcPts val="3359"/>
                </a:lnSpc>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7228"/>
          <a:stretch>
            <a:fillRect/>
          </a:stretch>
        </p:blipFill>
        <p:spPr>
          <a:xfrm>
            <a:off x="7089781" y="1387360"/>
            <a:ext cx="10830043" cy="7359879"/>
          </a:xfrm>
          <a:prstGeom prst="rect">
            <a:avLst/>
          </a:prstGeom>
        </p:spPr>
      </p:pic>
      <p:grpSp>
        <p:nvGrpSpPr>
          <p:cNvPr id="3" name="Group 3"/>
          <p:cNvGrpSpPr/>
          <p:nvPr/>
        </p:nvGrpSpPr>
        <p:grpSpPr>
          <a:xfrm>
            <a:off x="701479" y="1953927"/>
            <a:ext cx="5952008" cy="6379146"/>
            <a:chOff x="0" y="0"/>
            <a:chExt cx="7936010" cy="8505528"/>
          </a:xfrm>
        </p:grpSpPr>
        <p:sp>
          <p:nvSpPr>
            <p:cNvPr id="4" name="TextBox 4"/>
            <p:cNvSpPr txBox="1"/>
            <p:nvPr/>
          </p:nvSpPr>
          <p:spPr>
            <a:xfrm>
              <a:off x="0" y="19050"/>
              <a:ext cx="7936010" cy="7240947"/>
            </a:xfrm>
            <a:prstGeom prst="rect">
              <a:avLst/>
            </a:prstGeom>
          </p:spPr>
          <p:txBody>
            <a:bodyPr lIns="0" tIns="0" rIns="0" bIns="0" rtlCol="0" anchor="t">
              <a:spAutoFit/>
            </a:bodyPr>
            <a:lstStyle/>
            <a:p>
              <a:pPr>
                <a:lnSpc>
                  <a:spcPts val="5335"/>
                </a:lnSpc>
              </a:pPr>
              <a:r>
                <a:rPr lang="en-US" sz="4600" spc="-46">
                  <a:solidFill>
                    <a:srgbClr val="000000"/>
                  </a:solidFill>
                  <a:latin typeface="DM Sans Bold"/>
                </a:rPr>
                <a:t>Link zu unserer digitalen Edition:</a:t>
              </a:r>
            </a:p>
            <a:p>
              <a:pPr>
                <a:lnSpc>
                  <a:spcPts val="5335"/>
                </a:lnSpc>
              </a:pPr>
              <a:endParaRPr lang="en-US" sz="4600" spc="-46">
                <a:solidFill>
                  <a:srgbClr val="000000"/>
                </a:solidFill>
                <a:latin typeface="DM Sans Bold"/>
              </a:endParaRPr>
            </a:p>
            <a:p>
              <a:pPr marL="0" lvl="0" indent="0" algn="l">
                <a:lnSpc>
                  <a:spcPts val="5336"/>
                </a:lnSpc>
              </a:pPr>
              <a:r>
                <a:rPr lang="en-US" sz="4599" spc="-45">
                  <a:solidFill>
                    <a:srgbClr val="000000"/>
                  </a:solidFill>
                  <a:latin typeface="DM Sans"/>
                </a:rPr>
                <a:t>https://teaching-dhlab.pages.gitlab.rlp.net/geburtsbriefemainz/home/</a:t>
              </a:r>
            </a:p>
          </p:txBody>
        </p:sp>
        <p:sp>
          <p:nvSpPr>
            <p:cNvPr id="5" name="TextBox 5"/>
            <p:cNvSpPr txBox="1"/>
            <p:nvPr/>
          </p:nvSpPr>
          <p:spPr>
            <a:xfrm>
              <a:off x="0" y="7970223"/>
              <a:ext cx="7936010" cy="535305"/>
            </a:xfrm>
            <a:prstGeom prst="rect">
              <a:avLst/>
            </a:prstGeom>
          </p:spPr>
          <p:txBody>
            <a:bodyPr lIns="0" tIns="0" rIns="0" bIns="0" rtlCol="0" anchor="t">
              <a:spAutoFit/>
            </a:bodyPr>
            <a:lstStyle/>
            <a:p>
              <a:pPr marL="0" lvl="0" indent="0">
                <a:lnSpc>
                  <a:spcPts val="3359"/>
                </a:lnSpc>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361750" y="1566476"/>
            <a:ext cx="5385361" cy="6497610"/>
            <a:chOff x="0" y="0"/>
            <a:chExt cx="1821715" cy="2197957"/>
          </a:xfrm>
        </p:grpSpPr>
        <p:sp>
          <p:nvSpPr>
            <p:cNvPr id="3" name="Freeform 3"/>
            <p:cNvSpPr/>
            <p:nvPr/>
          </p:nvSpPr>
          <p:spPr>
            <a:xfrm>
              <a:off x="0" y="0"/>
              <a:ext cx="1821715" cy="2197957"/>
            </a:xfrm>
            <a:custGeom>
              <a:avLst/>
              <a:gdLst/>
              <a:ahLst/>
              <a:cxnLst/>
              <a:rect l="l" t="t" r="r" b="b"/>
              <a:pathLst>
                <a:path w="1821715" h="2197957">
                  <a:moveTo>
                    <a:pt x="1697255" y="2197957"/>
                  </a:moveTo>
                  <a:lnTo>
                    <a:pt x="124460" y="2197957"/>
                  </a:lnTo>
                  <a:cubicBezTo>
                    <a:pt x="55880" y="2197957"/>
                    <a:pt x="0" y="2142077"/>
                    <a:pt x="0" y="2073497"/>
                  </a:cubicBezTo>
                  <a:lnTo>
                    <a:pt x="0" y="124460"/>
                  </a:lnTo>
                  <a:cubicBezTo>
                    <a:pt x="0" y="55880"/>
                    <a:pt x="55880" y="0"/>
                    <a:pt x="124460" y="0"/>
                  </a:cubicBezTo>
                  <a:lnTo>
                    <a:pt x="1697255" y="0"/>
                  </a:lnTo>
                  <a:cubicBezTo>
                    <a:pt x="1765835" y="0"/>
                    <a:pt x="1821715" y="55880"/>
                    <a:pt x="1821715" y="124460"/>
                  </a:cubicBezTo>
                  <a:lnTo>
                    <a:pt x="1821715" y="2073497"/>
                  </a:lnTo>
                  <a:cubicBezTo>
                    <a:pt x="1821715" y="2142077"/>
                    <a:pt x="1765835" y="2197957"/>
                    <a:pt x="1697255" y="2197957"/>
                  </a:cubicBezTo>
                  <a:close/>
                </a:path>
              </a:pathLst>
            </a:custGeom>
            <a:solidFill>
              <a:srgbClr val="E8E8E8"/>
            </a:solidFill>
          </p:spPr>
        </p:sp>
      </p:grpSp>
      <p:grpSp>
        <p:nvGrpSpPr>
          <p:cNvPr id="4" name="Group 4"/>
          <p:cNvGrpSpPr/>
          <p:nvPr/>
        </p:nvGrpSpPr>
        <p:grpSpPr>
          <a:xfrm>
            <a:off x="15181918" y="7597342"/>
            <a:ext cx="3227698" cy="4241684"/>
            <a:chOff x="0" y="0"/>
            <a:chExt cx="4303598" cy="5655579"/>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2108149" cy="5367972"/>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844091" y="287607"/>
              <a:ext cx="2459507" cy="5367972"/>
            </a:xfrm>
            <a:prstGeom prst="rect">
              <a:avLst/>
            </a:prstGeom>
          </p:spPr>
        </p:pic>
      </p:grpSp>
      <p:grpSp>
        <p:nvGrpSpPr>
          <p:cNvPr id="7" name="Group 7"/>
          <p:cNvGrpSpPr/>
          <p:nvPr/>
        </p:nvGrpSpPr>
        <p:grpSpPr>
          <a:xfrm>
            <a:off x="697950" y="1566476"/>
            <a:ext cx="5385361" cy="6497610"/>
            <a:chOff x="0" y="0"/>
            <a:chExt cx="1821715" cy="2197957"/>
          </a:xfrm>
        </p:grpSpPr>
        <p:sp>
          <p:nvSpPr>
            <p:cNvPr id="8" name="Freeform 8"/>
            <p:cNvSpPr/>
            <p:nvPr/>
          </p:nvSpPr>
          <p:spPr>
            <a:xfrm>
              <a:off x="0" y="0"/>
              <a:ext cx="1821715" cy="2197957"/>
            </a:xfrm>
            <a:custGeom>
              <a:avLst/>
              <a:gdLst/>
              <a:ahLst/>
              <a:cxnLst/>
              <a:rect l="l" t="t" r="r" b="b"/>
              <a:pathLst>
                <a:path w="1821715" h="2197957">
                  <a:moveTo>
                    <a:pt x="1697255" y="2197957"/>
                  </a:moveTo>
                  <a:lnTo>
                    <a:pt x="124460" y="2197957"/>
                  </a:lnTo>
                  <a:cubicBezTo>
                    <a:pt x="55880" y="2197957"/>
                    <a:pt x="0" y="2142077"/>
                    <a:pt x="0" y="2073497"/>
                  </a:cubicBezTo>
                  <a:lnTo>
                    <a:pt x="0" y="124460"/>
                  </a:lnTo>
                  <a:cubicBezTo>
                    <a:pt x="0" y="55880"/>
                    <a:pt x="55880" y="0"/>
                    <a:pt x="124460" y="0"/>
                  </a:cubicBezTo>
                  <a:lnTo>
                    <a:pt x="1697255" y="0"/>
                  </a:lnTo>
                  <a:cubicBezTo>
                    <a:pt x="1765835" y="0"/>
                    <a:pt x="1821715" y="55880"/>
                    <a:pt x="1821715" y="124460"/>
                  </a:cubicBezTo>
                  <a:lnTo>
                    <a:pt x="1821715" y="2073497"/>
                  </a:lnTo>
                  <a:cubicBezTo>
                    <a:pt x="1821715" y="2142077"/>
                    <a:pt x="1765835" y="2197957"/>
                    <a:pt x="1697255" y="2197957"/>
                  </a:cubicBezTo>
                  <a:close/>
                </a:path>
              </a:pathLst>
            </a:custGeom>
            <a:solidFill>
              <a:srgbClr val="E8E8E8"/>
            </a:solidFill>
          </p:spPr>
        </p:sp>
      </p:grpSp>
      <p:grpSp>
        <p:nvGrpSpPr>
          <p:cNvPr id="9" name="Group 9"/>
          <p:cNvGrpSpPr/>
          <p:nvPr/>
        </p:nvGrpSpPr>
        <p:grpSpPr>
          <a:xfrm>
            <a:off x="6566588" y="1566476"/>
            <a:ext cx="5385361" cy="6497610"/>
            <a:chOff x="0" y="0"/>
            <a:chExt cx="1821715" cy="2197957"/>
          </a:xfrm>
        </p:grpSpPr>
        <p:sp>
          <p:nvSpPr>
            <p:cNvPr id="10" name="Freeform 10"/>
            <p:cNvSpPr/>
            <p:nvPr/>
          </p:nvSpPr>
          <p:spPr>
            <a:xfrm>
              <a:off x="0" y="0"/>
              <a:ext cx="1821715" cy="2197957"/>
            </a:xfrm>
            <a:custGeom>
              <a:avLst/>
              <a:gdLst/>
              <a:ahLst/>
              <a:cxnLst/>
              <a:rect l="l" t="t" r="r" b="b"/>
              <a:pathLst>
                <a:path w="1821715" h="2197957">
                  <a:moveTo>
                    <a:pt x="1697255" y="2197957"/>
                  </a:moveTo>
                  <a:lnTo>
                    <a:pt x="124460" y="2197957"/>
                  </a:lnTo>
                  <a:cubicBezTo>
                    <a:pt x="55880" y="2197957"/>
                    <a:pt x="0" y="2142077"/>
                    <a:pt x="0" y="2073497"/>
                  </a:cubicBezTo>
                  <a:lnTo>
                    <a:pt x="0" y="124460"/>
                  </a:lnTo>
                  <a:cubicBezTo>
                    <a:pt x="0" y="55880"/>
                    <a:pt x="55880" y="0"/>
                    <a:pt x="124460" y="0"/>
                  </a:cubicBezTo>
                  <a:lnTo>
                    <a:pt x="1697255" y="0"/>
                  </a:lnTo>
                  <a:cubicBezTo>
                    <a:pt x="1765835" y="0"/>
                    <a:pt x="1821715" y="55880"/>
                    <a:pt x="1821715" y="124460"/>
                  </a:cubicBezTo>
                  <a:lnTo>
                    <a:pt x="1821715" y="2073497"/>
                  </a:lnTo>
                  <a:cubicBezTo>
                    <a:pt x="1821715" y="2142077"/>
                    <a:pt x="1765835" y="2197957"/>
                    <a:pt x="1697255" y="2197957"/>
                  </a:cubicBezTo>
                  <a:close/>
                </a:path>
              </a:pathLst>
            </a:custGeom>
            <a:solidFill>
              <a:srgbClr val="E8E8E8"/>
            </a:solidFill>
          </p:spPr>
        </p:sp>
      </p:grpSp>
      <p:grpSp>
        <p:nvGrpSpPr>
          <p:cNvPr id="11" name="Group 11"/>
          <p:cNvGrpSpPr/>
          <p:nvPr/>
        </p:nvGrpSpPr>
        <p:grpSpPr>
          <a:xfrm>
            <a:off x="833271" y="487728"/>
            <a:ext cx="2410074" cy="953570"/>
            <a:chOff x="0" y="0"/>
            <a:chExt cx="3213432" cy="1271427"/>
          </a:xfrm>
        </p:grpSpPr>
        <p:grpSp>
          <p:nvGrpSpPr>
            <p:cNvPr id="12" name="Group 12"/>
            <p:cNvGrpSpPr/>
            <p:nvPr/>
          </p:nvGrpSpPr>
          <p:grpSpPr>
            <a:xfrm>
              <a:off x="0" y="0"/>
              <a:ext cx="3213432" cy="1271427"/>
              <a:chOff x="0" y="0"/>
              <a:chExt cx="2030748" cy="803486"/>
            </a:xfrm>
          </p:grpSpPr>
          <p:sp>
            <p:nvSpPr>
              <p:cNvPr id="13" name="Freeform 13"/>
              <p:cNvSpPr/>
              <p:nvPr/>
            </p:nvSpPr>
            <p:spPr>
              <a:xfrm>
                <a:off x="0" y="0"/>
                <a:ext cx="2030748" cy="803486"/>
              </a:xfrm>
              <a:custGeom>
                <a:avLst/>
                <a:gdLst/>
                <a:ahLst/>
                <a:cxnLst/>
                <a:rect l="l" t="t" r="r" b="b"/>
                <a:pathLst>
                  <a:path w="2030748" h="803486">
                    <a:moveTo>
                      <a:pt x="1906288" y="803486"/>
                    </a:moveTo>
                    <a:lnTo>
                      <a:pt x="124460" y="803486"/>
                    </a:lnTo>
                    <a:cubicBezTo>
                      <a:pt x="55880" y="803486"/>
                      <a:pt x="0" y="747606"/>
                      <a:pt x="0" y="679026"/>
                    </a:cubicBezTo>
                    <a:lnTo>
                      <a:pt x="0" y="124460"/>
                    </a:lnTo>
                    <a:cubicBezTo>
                      <a:pt x="0" y="55880"/>
                      <a:pt x="55880" y="0"/>
                      <a:pt x="124460" y="0"/>
                    </a:cubicBezTo>
                    <a:lnTo>
                      <a:pt x="1906288" y="0"/>
                    </a:lnTo>
                    <a:cubicBezTo>
                      <a:pt x="1974868" y="0"/>
                      <a:pt x="2030748" y="55880"/>
                      <a:pt x="2030748" y="124460"/>
                    </a:cubicBezTo>
                    <a:lnTo>
                      <a:pt x="2030748" y="679026"/>
                    </a:lnTo>
                    <a:cubicBezTo>
                      <a:pt x="2030748" y="747606"/>
                      <a:pt x="1974868" y="803486"/>
                      <a:pt x="1906288" y="803486"/>
                    </a:cubicBezTo>
                    <a:close/>
                  </a:path>
                </a:pathLst>
              </a:custGeom>
              <a:solidFill>
                <a:srgbClr val="43C466"/>
              </a:solidFill>
            </p:spPr>
          </p:sp>
        </p:grpSp>
        <p:sp>
          <p:nvSpPr>
            <p:cNvPr id="14" name="TextBox 14"/>
            <p:cNvSpPr txBox="1"/>
            <p:nvPr/>
          </p:nvSpPr>
          <p:spPr>
            <a:xfrm>
              <a:off x="451915" y="311042"/>
              <a:ext cx="2417868" cy="707514"/>
            </a:xfrm>
            <a:prstGeom prst="rect">
              <a:avLst/>
            </a:prstGeom>
          </p:spPr>
          <p:txBody>
            <a:bodyPr lIns="0" tIns="0" rIns="0" bIns="0" rtlCol="0" anchor="t">
              <a:spAutoFit/>
            </a:bodyPr>
            <a:lstStyle/>
            <a:p>
              <a:pPr>
                <a:lnSpc>
                  <a:spcPts val="3856"/>
                </a:lnSpc>
              </a:pPr>
              <a:r>
                <a:rPr lang="en-US" sz="3856" spc="-38">
                  <a:solidFill>
                    <a:srgbClr val="FFFFFF"/>
                  </a:solidFill>
                  <a:latin typeface="DM Sans Bold"/>
                </a:rPr>
                <a:t>TO DO</a:t>
              </a:r>
            </a:p>
          </p:txBody>
        </p:sp>
      </p:grpSp>
      <p:sp>
        <p:nvSpPr>
          <p:cNvPr id="15" name="TextBox 15"/>
          <p:cNvSpPr txBox="1"/>
          <p:nvPr/>
        </p:nvSpPr>
        <p:spPr>
          <a:xfrm>
            <a:off x="697950" y="2373706"/>
            <a:ext cx="5385361" cy="4816475"/>
          </a:xfrm>
          <a:prstGeom prst="rect">
            <a:avLst/>
          </a:prstGeom>
        </p:spPr>
        <p:txBody>
          <a:bodyPr lIns="0" tIns="0" rIns="0" bIns="0" rtlCol="0" anchor="t">
            <a:spAutoFit/>
          </a:bodyPr>
          <a:lstStyle/>
          <a:p>
            <a:pPr algn="ctr">
              <a:lnSpc>
                <a:spcPts val="4759"/>
              </a:lnSpc>
            </a:pPr>
            <a:r>
              <a:rPr lang="en-US" sz="3400">
                <a:solidFill>
                  <a:srgbClr val="000000"/>
                </a:solidFill>
                <a:latin typeface="Open Sans Light"/>
              </a:rPr>
              <a:t>XML Schema erstellen</a:t>
            </a:r>
          </a:p>
          <a:p>
            <a:pPr algn="ctr">
              <a:lnSpc>
                <a:spcPts val="4759"/>
              </a:lnSpc>
            </a:pPr>
            <a:endParaRPr lang="en-US" sz="3400">
              <a:solidFill>
                <a:srgbClr val="000000"/>
              </a:solidFill>
              <a:latin typeface="Open Sans Light"/>
            </a:endParaRPr>
          </a:p>
          <a:p>
            <a:pPr algn="ctr">
              <a:lnSpc>
                <a:spcPts val="4759"/>
              </a:lnSpc>
            </a:pPr>
            <a:r>
              <a:rPr lang="en-US" sz="3399">
                <a:solidFill>
                  <a:srgbClr val="000000"/>
                </a:solidFill>
                <a:latin typeface="Open Sans Light"/>
              </a:rPr>
              <a:t>Ca. 8 Briefe transkribieren</a:t>
            </a:r>
          </a:p>
          <a:p>
            <a:pPr algn="ctr">
              <a:lnSpc>
                <a:spcPts val="4759"/>
              </a:lnSpc>
            </a:pPr>
            <a:r>
              <a:rPr lang="en-US" sz="3399">
                <a:solidFill>
                  <a:srgbClr val="000000"/>
                </a:solidFill>
                <a:latin typeface="Open Sans Light"/>
              </a:rPr>
              <a:t>und kodieren</a:t>
            </a:r>
          </a:p>
          <a:p>
            <a:pPr algn="ctr">
              <a:lnSpc>
                <a:spcPts val="4759"/>
              </a:lnSpc>
            </a:pPr>
            <a:endParaRPr lang="en-US" sz="3399">
              <a:solidFill>
                <a:srgbClr val="000000"/>
              </a:solidFill>
              <a:latin typeface="Open Sans Light"/>
            </a:endParaRPr>
          </a:p>
          <a:p>
            <a:pPr algn="ctr">
              <a:lnSpc>
                <a:spcPts val="4759"/>
              </a:lnSpc>
            </a:pPr>
            <a:r>
              <a:rPr lang="en-US" sz="3399">
                <a:solidFill>
                  <a:srgbClr val="000000"/>
                </a:solidFill>
                <a:latin typeface="Open Sans Light"/>
              </a:rPr>
              <a:t>Briefe mit XSLT</a:t>
            </a:r>
          </a:p>
          <a:p>
            <a:pPr algn="ctr">
              <a:lnSpc>
                <a:spcPts val="4759"/>
              </a:lnSpc>
            </a:pPr>
            <a:r>
              <a:rPr lang="en-US" sz="3399">
                <a:solidFill>
                  <a:srgbClr val="000000"/>
                </a:solidFill>
                <a:latin typeface="Open Sans Light"/>
              </a:rPr>
              <a:t>in HTML transformieren</a:t>
            </a:r>
          </a:p>
          <a:p>
            <a:pPr algn="ctr">
              <a:lnSpc>
                <a:spcPts val="4759"/>
              </a:lnSpc>
            </a:pPr>
            <a:endParaRPr lang="en-US" sz="3399">
              <a:solidFill>
                <a:srgbClr val="000000"/>
              </a:solidFill>
              <a:latin typeface="Open Sans Light"/>
            </a:endParaRPr>
          </a:p>
        </p:txBody>
      </p:sp>
      <p:sp>
        <p:nvSpPr>
          <p:cNvPr id="16" name="TextBox 16"/>
          <p:cNvSpPr txBox="1"/>
          <p:nvPr/>
        </p:nvSpPr>
        <p:spPr>
          <a:xfrm>
            <a:off x="6566588" y="1769186"/>
            <a:ext cx="5385361" cy="6025515"/>
          </a:xfrm>
          <a:prstGeom prst="rect">
            <a:avLst/>
          </a:prstGeom>
        </p:spPr>
        <p:txBody>
          <a:bodyPr lIns="0" tIns="0" rIns="0" bIns="0" rtlCol="0" anchor="t">
            <a:spAutoFit/>
          </a:bodyPr>
          <a:lstStyle/>
          <a:p>
            <a:pPr algn="ctr">
              <a:lnSpc>
                <a:spcPts val="4759"/>
              </a:lnSpc>
            </a:pPr>
            <a:r>
              <a:rPr lang="en-US" sz="3399">
                <a:solidFill>
                  <a:srgbClr val="000000"/>
                </a:solidFill>
                <a:latin typeface="Open Sans Light"/>
              </a:rPr>
              <a:t>Infotexte für die Webseite</a:t>
            </a:r>
          </a:p>
          <a:p>
            <a:pPr algn="ctr">
              <a:lnSpc>
                <a:spcPts val="4759"/>
              </a:lnSpc>
            </a:pPr>
            <a:r>
              <a:rPr lang="en-US" sz="3399">
                <a:solidFill>
                  <a:srgbClr val="000000"/>
                </a:solidFill>
                <a:latin typeface="Open Sans Light"/>
              </a:rPr>
              <a:t>schreiben</a:t>
            </a:r>
          </a:p>
          <a:p>
            <a:pPr algn="ctr">
              <a:lnSpc>
                <a:spcPts val="4759"/>
              </a:lnSpc>
            </a:pPr>
            <a:endParaRPr lang="en-US" sz="3399">
              <a:solidFill>
                <a:srgbClr val="000000"/>
              </a:solidFill>
              <a:latin typeface="Open Sans Light"/>
            </a:endParaRPr>
          </a:p>
          <a:p>
            <a:pPr algn="ctr">
              <a:lnSpc>
                <a:spcPts val="4759"/>
              </a:lnSpc>
            </a:pPr>
            <a:r>
              <a:rPr lang="en-US" sz="3400">
                <a:solidFill>
                  <a:srgbClr val="000000"/>
                </a:solidFill>
                <a:latin typeface="Open Sans Light"/>
              </a:rPr>
              <a:t>Bilder und Texte </a:t>
            </a:r>
          </a:p>
          <a:p>
            <a:pPr algn="ctr">
              <a:lnSpc>
                <a:spcPts val="4760"/>
              </a:lnSpc>
            </a:pPr>
            <a:r>
              <a:rPr lang="en-US" sz="3400">
                <a:solidFill>
                  <a:srgbClr val="000000"/>
                </a:solidFill>
                <a:latin typeface="Open Sans Light"/>
              </a:rPr>
              <a:t>ins HTML</a:t>
            </a:r>
          </a:p>
          <a:p>
            <a:pPr algn="ctr">
              <a:lnSpc>
                <a:spcPts val="4759"/>
              </a:lnSpc>
            </a:pPr>
            <a:r>
              <a:rPr lang="en-US" sz="3400">
                <a:solidFill>
                  <a:srgbClr val="000000"/>
                </a:solidFill>
                <a:latin typeface="Open Sans Light"/>
              </a:rPr>
              <a:t>einbinden</a:t>
            </a:r>
          </a:p>
          <a:p>
            <a:pPr algn="ctr">
              <a:lnSpc>
                <a:spcPts val="4759"/>
              </a:lnSpc>
            </a:pPr>
            <a:endParaRPr lang="en-US" sz="3400">
              <a:solidFill>
                <a:srgbClr val="000000"/>
              </a:solidFill>
              <a:latin typeface="Open Sans Light"/>
            </a:endParaRPr>
          </a:p>
          <a:p>
            <a:pPr algn="ctr">
              <a:lnSpc>
                <a:spcPts val="4760"/>
              </a:lnSpc>
            </a:pPr>
            <a:r>
              <a:rPr lang="en-US" sz="3399">
                <a:solidFill>
                  <a:srgbClr val="000000"/>
                </a:solidFill>
                <a:latin typeface="Open Sans Light"/>
              </a:rPr>
              <a:t>Briefe in Karte verlinken</a:t>
            </a:r>
          </a:p>
          <a:p>
            <a:pPr algn="ctr">
              <a:lnSpc>
                <a:spcPts val="4760"/>
              </a:lnSpc>
            </a:pPr>
            <a:endParaRPr lang="en-US" sz="3399">
              <a:solidFill>
                <a:srgbClr val="000000"/>
              </a:solidFill>
              <a:latin typeface="Open Sans Light"/>
            </a:endParaRPr>
          </a:p>
          <a:p>
            <a:pPr algn="ctr">
              <a:lnSpc>
                <a:spcPts val="4760"/>
              </a:lnSpc>
            </a:pPr>
            <a:r>
              <a:rPr lang="en-US" sz="3400">
                <a:solidFill>
                  <a:srgbClr val="000000"/>
                </a:solidFill>
                <a:latin typeface="Open Sans Light"/>
              </a:rPr>
              <a:t>Ggf. CSS bearbeiten</a:t>
            </a:r>
          </a:p>
        </p:txBody>
      </p:sp>
      <p:sp>
        <p:nvSpPr>
          <p:cNvPr id="17" name="TextBox 17"/>
          <p:cNvSpPr txBox="1"/>
          <p:nvPr/>
        </p:nvSpPr>
        <p:spPr>
          <a:xfrm>
            <a:off x="12361750" y="1769186"/>
            <a:ext cx="5385361" cy="5420995"/>
          </a:xfrm>
          <a:prstGeom prst="rect">
            <a:avLst/>
          </a:prstGeom>
        </p:spPr>
        <p:txBody>
          <a:bodyPr lIns="0" tIns="0" rIns="0" bIns="0" rtlCol="0" anchor="t">
            <a:spAutoFit/>
          </a:bodyPr>
          <a:lstStyle/>
          <a:p>
            <a:pPr algn="ctr">
              <a:lnSpc>
                <a:spcPts val="4759"/>
              </a:lnSpc>
            </a:pPr>
            <a:r>
              <a:rPr lang="en-US" sz="3400">
                <a:solidFill>
                  <a:srgbClr val="000000"/>
                </a:solidFill>
                <a:latin typeface="Open Sans Light"/>
              </a:rPr>
              <a:t>HAUSAUFGABE</a:t>
            </a:r>
          </a:p>
          <a:p>
            <a:pPr algn="ctr">
              <a:lnSpc>
                <a:spcPts val="4759"/>
              </a:lnSpc>
            </a:pPr>
            <a:r>
              <a:rPr lang="en-US" sz="3399">
                <a:solidFill>
                  <a:srgbClr val="000000"/>
                </a:solidFill>
                <a:latin typeface="Open Sans Light"/>
              </a:rPr>
              <a:t>FÜR DIE KOMMENDE</a:t>
            </a:r>
          </a:p>
          <a:p>
            <a:pPr algn="ctr">
              <a:lnSpc>
                <a:spcPts val="4759"/>
              </a:lnSpc>
            </a:pPr>
            <a:r>
              <a:rPr lang="en-US" sz="3399">
                <a:solidFill>
                  <a:srgbClr val="000000"/>
                </a:solidFill>
                <a:latin typeface="Open Sans Light"/>
              </a:rPr>
              <a:t>SITZUNG:</a:t>
            </a:r>
          </a:p>
          <a:p>
            <a:pPr algn="ctr">
              <a:lnSpc>
                <a:spcPts val="4759"/>
              </a:lnSpc>
            </a:pPr>
            <a:endParaRPr lang="en-US" sz="3399">
              <a:solidFill>
                <a:srgbClr val="000000"/>
              </a:solidFill>
              <a:latin typeface="Open Sans Light"/>
            </a:endParaRPr>
          </a:p>
          <a:p>
            <a:pPr algn="ctr">
              <a:lnSpc>
                <a:spcPts val="4759"/>
              </a:lnSpc>
            </a:pPr>
            <a:r>
              <a:rPr lang="en-US" sz="3399">
                <a:solidFill>
                  <a:srgbClr val="000000"/>
                </a:solidFill>
                <a:latin typeface="Open Sans Light"/>
              </a:rPr>
              <a:t>Texte über Geburtsbriefe</a:t>
            </a:r>
          </a:p>
          <a:p>
            <a:pPr algn="ctr">
              <a:lnSpc>
                <a:spcPts val="4759"/>
              </a:lnSpc>
            </a:pPr>
            <a:r>
              <a:rPr lang="en-US" sz="3399">
                <a:solidFill>
                  <a:srgbClr val="000000"/>
                </a:solidFill>
                <a:latin typeface="Open Sans Light"/>
              </a:rPr>
              <a:t>lesen</a:t>
            </a:r>
          </a:p>
          <a:p>
            <a:pPr algn="ctr">
              <a:lnSpc>
                <a:spcPts val="4759"/>
              </a:lnSpc>
            </a:pPr>
            <a:endParaRPr lang="en-US" sz="3399">
              <a:solidFill>
                <a:srgbClr val="000000"/>
              </a:solidFill>
              <a:latin typeface="Open Sans Light"/>
            </a:endParaRPr>
          </a:p>
          <a:p>
            <a:pPr algn="ctr">
              <a:lnSpc>
                <a:spcPts val="4759"/>
              </a:lnSpc>
            </a:pPr>
            <a:r>
              <a:rPr lang="en-US" sz="3399">
                <a:solidFill>
                  <a:srgbClr val="000000"/>
                </a:solidFill>
                <a:latin typeface="Open Sans Light"/>
              </a:rPr>
              <a:t>Fragen für Prof. Dobras</a:t>
            </a:r>
          </a:p>
          <a:p>
            <a:pPr algn="ctr">
              <a:lnSpc>
                <a:spcPts val="4760"/>
              </a:lnSpc>
            </a:pPr>
            <a:r>
              <a:rPr lang="en-US" sz="3399">
                <a:solidFill>
                  <a:srgbClr val="000000"/>
                </a:solidFill>
                <a:latin typeface="Open Sans Light"/>
              </a:rPr>
              <a:t>formulieren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44389" y="623958"/>
            <a:ext cx="11365140" cy="1732280"/>
          </a:xfrm>
          <a:prstGeom prst="rect">
            <a:avLst/>
          </a:prstGeom>
        </p:spPr>
        <p:txBody>
          <a:bodyPr lIns="0" tIns="0" rIns="0" bIns="0" rtlCol="0" anchor="t">
            <a:spAutoFit/>
          </a:bodyPr>
          <a:lstStyle/>
          <a:p>
            <a:pPr marL="0" lvl="0" indent="0">
              <a:lnSpc>
                <a:spcPts val="6785"/>
              </a:lnSpc>
            </a:pPr>
            <a:r>
              <a:rPr lang="en-US" sz="5900" spc="-59">
                <a:solidFill>
                  <a:srgbClr val="000000"/>
                </a:solidFill>
                <a:latin typeface="DM Sans Bold"/>
              </a:rPr>
              <a:t>Ideen für die Diskussion mit Prof. Dobras...</a:t>
            </a:r>
          </a:p>
        </p:txBody>
      </p:sp>
      <p:grpSp>
        <p:nvGrpSpPr>
          <p:cNvPr id="3" name="Group 3"/>
          <p:cNvGrpSpPr/>
          <p:nvPr/>
        </p:nvGrpSpPr>
        <p:grpSpPr>
          <a:xfrm>
            <a:off x="5479984" y="2780192"/>
            <a:ext cx="11531932" cy="6478108"/>
            <a:chOff x="0" y="0"/>
            <a:chExt cx="15375909" cy="8637477"/>
          </a:xfrm>
        </p:grpSpPr>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267" b="1267"/>
            <a:stretch>
              <a:fillRect/>
            </a:stretch>
          </p:blipFill>
          <p:spPr>
            <a:xfrm>
              <a:off x="0" y="0"/>
              <a:ext cx="15375909" cy="8637477"/>
            </a:xfrm>
            <a:prstGeom prst="rect">
              <a:avLst/>
            </a:prstGeom>
          </p:spPr>
        </p:pic>
        <p:sp>
          <p:nvSpPr>
            <p:cNvPr id="5" name="TextBox 5"/>
            <p:cNvSpPr txBox="1"/>
            <p:nvPr/>
          </p:nvSpPr>
          <p:spPr>
            <a:xfrm>
              <a:off x="2102848" y="968105"/>
              <a:ext cx="11170213" cy="4860651"/>
            </a:xfrm>
            <a:prstGeom prst="rect">
              <a:avLst/>
            </a:prstGeom>
          </p:spPr>
          <p:txBody>
            <a:bodyPr lIns="0" tIns="0" rIns="0" bIns="0" rtlCol="0" anchor="t">
              <a:spAutoFit/>
            </a:bodyPr>
            <a:lstStyle/>
            <a:p>
              <a:pPr algn="ctr">
                <a:lnSpc>
                  <a:spcPts val="4783"/>
                </a:lnSpc>
              </a:pPr>
              <a:r>
                <a:rPr lang="en-US" sz="3986">
                  <a:solidFill>
                    <a:srgbClr val="FFFFFF"/>
                  </a:solidFill>
                  <a:latin typeface="DM Sans"/>
                </a:rPr>
                <a:t>Wie hat das Stadtarchiv Mainz seine Geburtsbriefe bekommen? Wann wurden sie katalogisiert? Gibt es offene Provenienzfragen? Wer hat bislang mit den Briefen gearbeitet?</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44389" y="614433"/>
            <a:ext cx="14422998" cy="9411692"/>
          </a:xfrm>
          <a:prstGeom prst="rect">
            <a:avLst/>
          </a:prstGeom>
        </p:spPr>
        <p:txBody>
          <a:bodyPr lIns="0" tIns="0" rIns="0" bIns="0" rtlCol="0" anchor="t">
            <a:spAutoFit/>
          </a:bodyPr>
          <a:lstStyle/>
          <a:p>
            <a:pPr>
              <a:lnSpc>
                <a:spcPts val="6013"/>
              </a:lnSpc>
            </a:pPr>
            <a:r>
              <a:rPr lang="en-US" sz="5229" spc="-52">
                <a:solidFill>
                  <a:srgbClr val="000000"/>
                </a:solidFill>
                <a:latin typeface="DM Sans Bold"/>
              </a:rPr>
              <a:t>Link zur Hausaufgabe:</a:t>
            </a:r>
          </a:p>
          <a:p>
            <a:pPr>
              <a:lnSpc>
                <a:spcPts val="6013"/>
              </a:lnSpc>
            </a:pPr>
            <a:endParaRPr lang="en-US" sz="5229" spc="-52">
              <a:solidFill>
                <a:srgbClr val="000000"/>
              </a:solidFill>
              <a:latin typeface="DM Sans Bold"/>
            </a:endParaRPr>
          </a:p>
          <a:p>
            <a:pPr>
              <a:lnSpc>
                <a:spcPts val="4994"/>
              </a:lnSpc>
            </a:pPr>
            <a:r>
              <a:rPr lang="en-US" sz="4342" spc="-43">
                <a:solidFill>
                  <a:srgbClr val="000000"/>
                </a:solidFill>
                <a:latin typeface="DM Sans"/>
              </a:rPr>
              <a:t>https://gitlab.rlp.net/teaching-dhlab/dmgk-seminar-digitale-editorik/-/blob/master/04_sources.md</a:t>
            </a:r>
          </a:p>
          <a:p>
            <a:pPr>
              <a:lnSpc>
                <a:spcPts val="4994"/>
              </a:lnSpc>
            </a:pPr>
            <a:endParaRPr lang="en-US" sz="4342" spc="-43">
              <a:solidFill>
                <a:srgbClr val="000000"/>
              </a:solidFill>
              <a:latin typeface="DM Sans"/>
            </a:endParaRPr>
          </a:p>
          <a:p>
            <a:pPr>
              <a:lnSpc>
                <a:spcPts val="4994"/>
              </a:lnSpc>
            </a:pPr>
            <a:endParaRPr lang="en-US" sz="4342" spc="-43">
              <a:solidFill>
                <a:srgbClr val="000000"/>
              </a:solidFill>
              <a:latin typeface="DM Sans"/>
            </a:endParaRPr>
          </a:p>
          <a:p>
            <a:pPr>
              <a:lnSpc>
                <a:spcPts val="4994"/>
              </a:lnSpc>
            </a:pPr>
            <a:r>
              <a:rPr lang="en-US" sz="4342" spc="-43">
                <a:solidFill>
                  <a:srgbClr val="000000"/>
                </a:solidFill>
                <a:latin typeface="DM Sans"/>
              </a:rPr>
              <a:t>Hinweis: Die verlinkten Texte über Geburtsbriefe sind sehr kurz und sollten daher möglichst alle gelesen werden. Es gibt wenig gedruckte Forschungsliteratur zu diesem Thema. Archive und historische Vereine leisten die meiste Grundlagenforschung zu Geburts- und Lehrbriefen der Frühen Neuzeit.</a:t>
            </a:r>
          </a:p>
          <a:p>
            <a:pPr>
              <a:lnSpc>
                <a:spcPts val="6013"/>
              </a:lnSpc>
            </a:pPr>
            <a:endParaRPr lang="en-US" sz="4342" spc="-43">
              <a:solidFill>
                <a:srgbClr val="000000"/>
              </a:solidFill>
              <a:latin typeface="DM Sans"/>
            </a:endParaRPr>
          </a:p>
          <a:p>
            <a:pPr marL="0" lvl="0" indent="0">
              <a:lnSpc>
                <a:spcPts val="6013"/>
              </a:lnSpc>
            </a:pPr>
            <a:endParaRPr lang="en-US" sz="4342" spc="-43">
              <a:solidFill>
                <a:srgbClr val="000000"/>
              </a:solidFill>
              <a:latin typeface="DM Sa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291</Words>
  <Application>Microsoft Office PowerPoint</Application>
  <PresentationFormat>Benutzerdefiniert</PresentationFormat>
  <Paragraphs>56</Paragraphs>
  <Slides>9</Slides>
  <Notes>0</Notes>
  <HiddenSlides>0</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9</vt:i4>
      </vt:variant>
    </vt:vector>
  </HeadingPairs>
  <TitlesOfParts>
    <vt:vector size="19" baseType="lpstr">
      <vt:lpstr>Gothic A1 Thin Bold</vt:lpstr>
      <vt:lpstr>UnifrakturMaguntia</vt:lpstr>
      <vt:lpstr>DM Sans Bold</vt:lpstr>
      <vt:lpstr>Open Sans</vt:lpstr>
      <vt:lpstr>DM Sans</vt:lpstr>
      <vt:lpstr>Inknut Antiqua Light</vt:lpstr>
      <vt:lpstr>Calibri</vt:lpstr>
      <vt:lpstr>Arial</vt:lpstr>
      <vt:lpstr>Open Sans Light</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Monika Barget, IEG MAINZ</dc:title>
  <cp:lastModifiedBy>Barget, Monika</cp:lastModifiedBy>
  <cp:revision>1</cp:revision>
  <dcterms:created xsi:type="dcterms:W3CDTF">2006-08-16T00:00:00Z</dcterms:created>
  <dcterms:modified xsi:type="dcterms:W3CDTF">2021-04-23T08:08:11Z</dcterms:modified>
  <dc:identifier>DAEcd0nEWyU</dc:identifier>
</cp:coreProperties>
</file>